
<file path=[Content_Types].xml><?xml version="1.0" encoding="utf-8"?>
<Types xmlns="http://schemas.openxmlformats.org/package/2006/content-types">
  <Default Extension="emf" ContentType="image/x-emf"/>
  <Default Extension="heic" ContentType="image/heic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30275213" cy="42811700"/>
  <p:notesSz cx="6858000" cy="9144000"/>
  <p:defaultTextStyle>
    <a:defPPr>
      <a:defRPr lang="ja-JP"/>
    </a:defPPr>
    <a:lvl1pPr marL="0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FF0"/>
    <a:srgbClr val="FCCFFC"/>
    <a:srgbClr val="CBDFF7"/>
    <a:srgbClr val="C6D9F1"/>
    <a:srgbClr val="00B8FF"/>
    <a:srgbClr val="00FFFF"/>
    <a:srgbClr val="0099CC"/>
    <a:srgbClr val="0099FF"/>
    <a:srgbClr val="0092D2"/>
    <a:srgbClr val="009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8EC4F-5BFA-488D-8C54-6CAE7FC9D68E}" v="1110" dt="2024-10-15T08:35:19.519"/>
    <p1510:client id="{7CA091FF-DE0A-4E68-BA3F-CDC651C36919}" v="7" dt="2024-10-15T08:33:44.535"/>
    <p1510:client id="{C163A693-195B-404D-9D89-7B9F5C47592E}" v="137" dt="2024-10-15T02:54:18.430"/>
    <p1510:client id="{C717EDF4-C718-48F0-BB16-3AB3E1C8B4FC}" v="1" dt="2024-10-15T08:31:26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" d="100"/>
          <a:sy n="11" d="100"/>
        </p:scale>
        <p:origin x="2076" y="15"/>
      </p:cViewPr>
      <p:guideLst>
        <p:guide orient="horz" pos="13484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F3AB4-5AF3-6F42-82B0-0CF4A55BF2C0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D037C-351E-0643-95B8-B06C3192E2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12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88170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037C-351E-0643-95B8-B06C3192E20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7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70641" y="13299379"/>
            <a:ext cx="25733931" cy="9176767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49" cy="10940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39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679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21949529" y="1714456"/>
            <a:ext cx="6811923" cy="36528687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513761" y="1714456"/>
            <a:ext cx="19931182" cy="36528687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77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197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17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339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5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67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90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513761" y="9989400"/>
            <a:ext cx="13371552" cy="2825374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5389900" y="9989400"/>
            <a:ext cx="13371552" cy="2825374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74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157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040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84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6" cy="29284395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285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/>
          <a:lstStyle>
            <a:lvl1pPr marL="0" indent="0">
              <a:buNone/>
              <a:defRPr sz="14600"/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34154" y="33506104"/>
            <a:ext cx="18165128" cy="5024426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9872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417634" tIns="208817" rIns="417634" bIns="208817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13761" y="9989400"/>
            <a:ext cx="27247692" cy="28253743"/>
          </a:xfrm>
          <a:prstGeom prst="rect">
            <a:avLst/>
          </a:prstGeom>
        </p:spPr>
        <p:txBody>
          <a:bodyPr vert="horz" lIns="417634" tIns="208817" rIns="417634" bIns="208817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610C5-45D4-9746-80E7-BC7588E2EAB3}" type="datetimeFigureOut">
              <a:rPr kumimoji="1" lang="ja-JP" altLang="en-US" smtClean="0"/>
              <a:t>2024/10/15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08DBB-625D-7249-AADD-B223B16E53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957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8170" rtl="0" eaLnBrk="1" latinLnBrk="0" hangingPunct="1">
        <a:spcBef>
          <a:spcPct val="0"/>
        </a:spcBef>
        <a:buNone/>
        <a:defRPr kumimoji="1"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kumimoji="1"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kumimoji="1"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kumimoji="1"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088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heic"/><Relationship Id="rId13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emf"/><Relationship Id="rId9" Type="http://schemas.openxmlformats.org/officeDocument/2006/relationships/image" Target="../media/image7.jpe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5C97BA5E-C2AA-AA80-DC90-6E4985912CE9}"/>
              </a:ext>
            </a:extLst>
          </p:cNvPr>
          <p:cNvSpPr/>
          <p:nvPr/>
        </p:nvSpPr>
        <p:spPr>
          <a:xfrm>
            <a:off x="219440" y="28749025"/>
            <a:ext cx="15305157" cy="137318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8BB9A73-989A-03D4-AEE5-574147304DEE}"/>
              </a:ext>
            </a:extLst>
          </p:cNvPr>
          <p:cNvSpPr/>
          <p:nvPr/>
        </p:nvSpPr>
        <p:spPr>
          <a:xfrm>
            <a:off x="15797678" y="17774844"/>
            <a:ext cx="14145513" cy="24728695"/>
          </a:xfrm>
          <a:prstGeom prst="rect">
            <a:avLst/>
          </a:prstGeom>
          <a:solidFill>
            <a:srgbClr val="FCCFF0">
              <a:alpha val="13000"/>
            </a:srgbClr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5B985C43-D69A-8B45-EA84-008FDC48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262" y="6738489"/>
            <a:ext cx="14187773" cy="10777674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8A584F06-98D6-B2ED-4C67-C27F1BF317DD}"/>
              </a:ext>
            </a:extLst>
          </p:cNvPr>
          <p:cNvSpPr/>
          <p:nvPr/>
        </p:nvSpPr>
        <p:spPr>
          <a:xfrm>
            <a:off x="254680" y="6752032"/>
            <a:ext cx="15273338" cy="82498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BB84EED-2550-2843-97D2-27BF9AD80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630" t="2212" r="17320" b="91147"/>
          <a:stretch/>
        </p:blipFill>
        <p:spPr>
          <a:xfrm>
            <a:off x="21293481" y="296712"/>
            <a:ext cx="7886701" cy="284312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720548" y="4289452"/>
            <a:ext cx="26181639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ja-JP" altLang="en-US" sz="9600" b="1">
                <a:solidFill>
                  <a:srgbClr val="00B8FF"/>
                </a:solidFill>
                <a:ea typeface="メイリオ"/>
              </a:rPr>
              <a:t>廃材を用いた </a:t>
            </a:r>
            <a:r>
              <a:rPr lang="en-US" altLang="ja-JP" sz="9600" b="1" dirty="0">
                <a:solidFill>
                  <a:srgbClr val="00B8FF"/>
                </a:solidFill>
                <a:ea typeface="メイリオ"/>
              </a:rPr>
              <a:t>IoT </a:t>
            </a:r>
            <a:r>
              <a:rPr lang="ja-JP" altLang="en-US" sz="9600" b="1">
                <a:solidFill>
                  <a:srgbClr val="00B8FF"/>
                </a:solidFill>
                <a:ea typeface="メイリオ"/>
              </a:rPr>
              <a:t>教育玩具</a:t>
            </a:r>
            <a:endParaRPr lang="ja-JP" altLang="en-US" sz="9600" b="1">
              <a:solidFill>
                <a:srgbClr val="00B8FF"/>
              </a:solidFill>
              <a:ea typeface="メイリオ"/>
              <a:cs typeface="Calibri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601448" y="2423376"/>
            <a:ext cx="22098101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ja-JP" altLang="en-US" sz="5000">
                <a:latin typeface="メイリオ"/>
                <a:ea typeface="メイリオ"/>
                <a:cs typeface="メイリオ"/>
              </a:rPr>
              <a:t>東邦インターナショナル株式会社　</a:t>
            </a:r>
            <a:r>
              <a:rPr lang="ja-JP" altLang="en-US" sz="360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   </a:t>
            </a:r>
            <a:r>
              <a:rPr lang="ja-JP" altLang="en-US" sz="400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神田はるか　片岡遥　衣田明弘　藤岡友晟</a:t>
            </a:r>
            <a:endParaRPr lang="en-US" altLang="ja-JP" sz="4000">
              <a:solidFill>
                <a:srgbClr val="000000"/>
              </a:solidFill>
              <a:latin typeface="メイリオ"/>
              <a:ea typeface="メイリオ"/>
              <a:cs typeface="メイリオ"/>
            </a:endParaRPr>
          </a:p>
          <a:p>
            <a:endParaRPr lang="ja-JP" altLang="en-US" sz="4000">
              <a:latin typeface="メイリオ"/>
              <a:ea typeface="メイリオ"/>
              <a:cs typeface="メイリオ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701BB0-0F93-424F-A57F-0796D0906A11}"/>
              </a:ext>
            </a:extLst>
          </p:cNvPr>
          <p:cNvSpPr txBox="1"/>
          <p:nvPr/>
        </p:nvSpPr>
        <p:spPr>
          <a:xfrm>
            <a:off x="2434798" y="811062"/>
            <a:ext cx="120015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7200" b="1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RD</a:t>
            </a:r>
            <a:r>
              <a:rPr lang="ja-JP" altLang="en-US" sz="7200" b="1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クラブ　</a:t>
            </a:r>
            <a:r>
              <a:rPr lang="en-US" altLang="ja-JP" sz="7200" b="1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2024</a:t>
            </a:r>
            <a:endParaRPr kumimoji="1" lang="ja-JP" altLang="en-US" sz="7200" b="1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859521B-F231-4828-9D02-8D15563D08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93896" b="92351"/>
          <a:stretch/>
        </p:blipFill>
        <p:spPr>
          <a:xfrm>
            <a:off x="0" y="803061"/>
            <a:ext cx="1847983" cy="3274009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C141AA7F-F48F-1E02-1312-F65316C0E344}"/>
              </a:ext>
            </a:extLst>
          </p:cNvPr>
          <p:cNvSpPr>
            <a:spLocks noGrp="1"/>
          </p:cNvSpPr>
          <p:nvPr/>
        </p:nvSpPr>
        <p:spPr>
          <a:xfrm>
            <a:off x="880846" y="7982749"/>
            <a:ext cx="14583347" cy="6901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4000" b="1">
                <a:ea typeface="ＭＳ Ｐゴシック"/>
              </a:rPr>
              <a:t>対象者</a:t>
            </a:r>
            <a:endParaRPr lang="en-US" altLang="ja-JP" sz="4000" b="1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 sz="4000">
                <a:ea typeface="ＭＳ Ｐゴシック"/>
              </a:rPr>
              <a:t>　</a:t>
            </a:r>
            <a:r>
              <a:rPr kumimoji="1" lang="ja-JP" altLang="en-US" sz="4000">
                <a:ea typeface="ＭＳ Ｐゴシック"/>
              </a:rPr>
              <a:t>小学生</a:t>
            </a:r>
            <a:endParaRPr lang="en-US" altLang="ja-JP" sz="4000">
              <a:ea typeface="ＭＳ Ｐゴシック"/>
              <a:cs typeface="Calibri"/>
            </a:endParaRPr>
          </a:p>
          <a:p>
            <a:r>
              <a:rPr lang="en-US" altLang="ja-JP" sz="4000" b="1">
                <a:solidFill>
                  <a:schemeClr val="tx1"/>
                </a:solidFill>
                <a:ea typeface="ＭＳ Ｐゴシック"/>
              </a:rPr>
              <a:t>IoT</a:t>
            </a:r>
            <a:r>
              <a:rPr lang="ja-JP" altLang="en-US" sz="4000" b="1">
                <a:solidFill>
                  <a:schemeClr val="tx1"/>
                </a:solidFill>
                <a:ea typeface="ＭＳ Ｐゴシック"/>
              </a:rPr>
              <a:t>＋教育</a:t>
            </a:r>
            <a:endParaRPr lang="en-US" altLang="ja-JP" sz="4000" b="1">
              <a:solidFill>
                <a:schemeClr val="tx1"/>
              </a:solidFill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 sz="4000">
                <a:solidFill>
                  <a:srgbClr val="FF6600"/>
                </a:solidFill>
                <a:ea typeface="ＭＳ Ｐゴシック"/>
              </a:rPr>
              <a:t>　</a:t>
            </a:r>
            <a:r>
              <a:rPr lang="ja-JP" altLang="en-US" sz="4000">
                <a:ea typeface="ＭＳ Ｐゴシック"/>
              </a:rPr>
              <a:t>楽しみながら実際に動いている</a:t>
            </a:r>
            <a:r>
              <a:rPr lang="en-US" altLang="ja-JP" sz="4000" err="1">
                <a:ea typeface="ＭＳ Ｐゴシック"/>
              </a:rPr>
              <a:t>IoT機器</a:t>
            </a:r>
            <a:r>
              <a:rPr lang="ja-JP" altLang="en-US" sz="4000">
                <a:ea typeface="ＭＳ Ｐゴシック"/>
              </a:rPr>
              <a:t>に触れることで、</a:t>
            </a:r>
            <a:endParaRPr lang="en-US" altLang="ja-JP" sz="4000">
              <a:ea typeface="ＭＳ Ｐゴシック"/>
            </a:endParaRPr>
          </a:p>
          <a:p>
            <a:pPr marL="0" indent="0">
              <a:buNone/>
            </a:pPr>
            <a:r>
              <a:rPr lang="ja-JP" altLang="en-US" sz="4000">
                <a:ea typeface="ＭＳ Ｐゴシック"/>
              </a:rPr>
              <a:t>　工学に興味を持ってもらう</a:t>
            </a:r>
            <a:endParaRPr lang="en-US" altLang="ja-JP" sz="4000">
              <a:ea typeface="ＭＳ Ｐゴシック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4000">
                <a:ea typeface="ＭＳ Ｐゴシック"/>
              </a:rPr>
              <a:t>	(</a:t>
            </a:r>
            <a:r>
              <a:rPr lang="ja-JP" altLang="en-US" sz="4000">
                <a:ea typeface="ＭＳ Ｐゴシック"/>
              </a:rPr>
              <a:t>無意識のうちに学びに繋がることを目標とする。</a:t>
            </a:r>
            <a:r>
              <a:rPr lang="en-US" altLang="ja-JP" sz="4000">
                <a:ea typeface="ＭＳ Ｐゴシック"/>
              </a:rPr>
              <a:t>)</a:t>
            </a:r>
            <a:endParaRPr lang="en-US" altLang="ja-JP" sz="4000">
              <a:ea typeface="ＭＳ Ｐゴシック"/>
              <a:cs typeface="Calibri"/>
            </a:endParaRPr>
          </a:p>
          <a:p>
            <a:r>
              <a:rPr lang="ja-JP" altLang="en-US" sz="4000" b="1">
                <a:solidFill>
                  <a:schemeClr val="tx1"/>
                </a:solidFill>
                <a:ea typeface="ＭＳ Ｐゴシック"/>
              </a:rPr>
              <a:t>廃材</a:t>
            </a:r>
            <a:endParaRPr lang="en-US" altLang="ja-JP" sz="4000" b="1">
              <a:solidFill>
                <a:schemeClr val="tx1"/>
              </a:solidFill>
              <a:ea typeface="ＭＳ Ｐゴシック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4000">
                <a:solidFill>
                  <a:srgbClr val="FF6600"/>
                </a:solidFill>
                <a:ea typeface="ＭＳ Ｐゴシック"/>
              </a:rPr>
              <a:t>　</a:t>
            </a:r>
            <a:r>
              <a:rPr lang="ja-JP" altLang="en-US" sz="4000">
                <a:ea typeface="ＭＳ Ｐゴシック"/>
              </a:rPr>
              <a:t>東邦</a:t>
            </a:r>
            <a:r>
              <a:rPr kumimoji="1" lang="ja-JP" altLang="en-US" sz="4000">
                <a:ea typeface="ＭＳ Ｐゴシック"/>
              </a:rPr>
              <a:t>インターナショナル</a:t>
            </a:r>
            <a:r>
              <a:rPr lang="ja-JP" altLang="en-US" sz="4000">
                <a:ea typeface="ＭＳ Ｐゴシック"/>
              </a:rPr>
              <a:t>の製造過程で発生する廃材の</a:t>
            </a:r>
            <a:r>
              <a:rPr kumimoji="1" lang="ja-JP" altLang="en-US" sz="4000">
                <a:ea typeface="ＭＳ Ｐゴシック"/>
              </a:rPr>
              <a:t>ワイヤー</a:t>
            </a:r>
          </a:p>
        </p:txBody>
      </p:sp>
      <p:pic>
        <p:nvPicPr>
          <p:cNvPr id="40" name="コンテンツ プレースホルダー 4" descr="机の上にあるおもちゃ&#10;&#10;低い精度で自動的に生成された説明">
            <a:extLst>
              <a:ext uri="{FF2B5EF4-FFF2-40B4-BE49-F238E27FC236}">
                <a16:creationId xmlns:a16="http://schemas.microsoft.com/office/drawing/2014/main" id="{4E14930D-01E9-A025-AB37-CB44DD71F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27" b="-3"/>
          <a:stretch/>
        </p:blipFill>
        <p:spPr>
          <a:xfrm>
            <a:off x="17052751" y="11583510"/>
            <a:ext cx="4888994" cy="4270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4" name="タイトル 1">
            <a:extLst>
              <a:ext uri="{FF2B5EF4-FFF2-40B4-BE49-F238E27FC236}">
                <a16:creationId xmlns:a16="http://schemas.microsoft.com/office/drawing/2014/main" id="{0874642E-FBAD-78F8-A591-276895067F24}"/>
              </a:ext>
            </a:extLst>
          </p:cNvPr>
          <p:cNvSpPr>
            <a:spLocks noGrp="1"/>
          </p:cNvSpPr>
          <p:nvPr/>
        </p:nvSpPr>
        <p:spPr>
          <a:xfrm>
            <a:off x="23078895" y="16302633"/>
            <a:ext cx="6839163" cy="7018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4000">
                <a:solidFill>
                  <a:schemeClr val="tx1"/>
                </a:solidFill>
                <a:ea typeface="ＭＳ Ｐゴシック"/>
              </a:rPr>
              <a:t>マイコンで作成した回路</a:t>
            </a:r>
            <a:endParaRPr lang="ja-JP" altLang="en-US" sz="400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pic>
        <p:nvPicPr>
          <p:cNvPr id="41" name="図 40" descr="ケーブル, 回路 が含まれている画像&#10;&#10;説明は自動で生成されたものです">
            <a:extLst>
              <a:ext uri="{FF2B5EF4-FFF2-40B4-BE49-F238E27FC236}">
                <a16:creationId xmlns:a16="http://schemas.microsoft.com/office/drawing/2014/main" id="{13EFB233-CBEF-046E-8F20-D8813DE67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40591" y="11500480"/>
            <a:ext cx="5411421" cy="4324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EA04AF2-AD0A-CC11-309B-C3C5B529F3AE}"/>
              </a:ext>
            </a:extLst>
          </p:cNvPr>
          <p:cNvSpPr txBox="1"/>
          <p:nvPr/>
        </p:nvSpPr>
        <p:spPr>
          <a:xfrm>
            <a:off x="17042379" y="19452773"/>
            <a:ext cx="1205997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4000">
                <a:ea typeface="ＭＳ Ｐゴシック"/>
                <a:cs typeface="Calibri"/>
              </a:rPr>
              <a:t>スピーカー、LEDライト、モータを用いて3匹のひよこが動くおもちゃを作成した。スマホの鍵盤を触ることでライトの光が変化し、ひよこのモーターが作動する。自動演奏機能も実装した。3Dプリンターでモータとひよこを接続する部品を設計、作成した。</a:t>
            </a:r>
            <a:endParaRPr lang="en-US" altLang="ja-JP" sz="4000">
              <a:ea typeface="ＭＳ Ｐゴシック"/>
              <a:cs typeface="Calibri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3CE4960-EC08-FA34-31AD-0AF988BC24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257" y="32695513"/>
            <a:ext cx="7077854" cy="4028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7" name="図 56" descr="座る, テーブル, ケーキ, 装飾 が含まれている画像&#10;&#10;自動的に生成された説明">
            <a:extLst>
              <a:ext uri="{FF2B5EF4-FFF2-40B4-BE49-F238E27FC236}">
                <a16:creationId xmlns:a16="http://schemas.microsoft.com/office/drawing/2014/main" id="{81D24A53-742B-0392-2FD5-098BBDCE1A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770" b="20566"/>
          <a:stretch/>
        </p:blipFill>
        <p:spPr>
          <a:xfrm>
            <a:off x="16508557" y="23048754"/>
            <a:ext cx="12972945" cy="13874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図 44" descr="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B89BE1D6-E943-7B0B-AB17-76E3C46916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5667" y="34418961"/>
            <a:ext cx="6678304" cy="5970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293AFD9-EF36-28FA-2BE7-3450C8099155}"/>
              </a:ext>
            </a:extLst>
          </p:cNvPr>
          <p:cNvSpPr/>
          <p:nvPr/>
        </p:nvSpPr>
        <p:spPr>
          <a:xfrm>
            <a:off x="243177" y="15602253"/>
            <a:ext cx="15281338" cy="1268355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BB26224E-386E-34D9-6F60-836E8C1D2358}"/>
              </a:ext>
            </a:extLst>
          </p:cNvPr>
          <p:cNvSpPr>
            <a:spLocks noGrp="1"/>
          </p:cNvSpPr>
          <p:nvPr/>
        </p:nvSpPr>
        <p:spPr>
          <a:xfrm>
            <a:off x="874333" y="17174732"/>
            <a:ext cx="13646870" cy="11599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chemeClr val="tx1"/>
                </a:solidFill>
                <a:ea typeface="メイリオ"/>
              </a:rPr>
              <a:t>モグラたたきのような動き</a:t>
            </a:r>
            <a:endParaRPr lang="ja-JP" altLang="en-US" sz="4000">
              <a:solidFill>
                <a:schemeClr val="tx1"/>
              </a:solidFill>
              <a:ea typeface="メイリオ"/>
              <a:cs typeface="Calibri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D76D013-BB12-E561-FABF-3661EB5EAD8B}"/>
              </a:ext>
            </a:extLst>
          </p:cNvPr>
          <p:cNvSpPr txBox="1"/>
          <p:nvPr/>
        </p:nvSpPr>
        <p:spPr>
          <a:xfrm>
            <a:off x="16234489" y="8658716"/>
            <a:ext cx="643856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000">
                <a:ea typeface="ＭＳ Ｐゴシック"/>
                <a:cs typeface="Calibri"/>
              </a:rPr>
              <a:t>HW:  Raspberry Pi Pico W</a:t>
            </a:r>
          </a:p>
          <a:p>
            <a:r>
              <a:rPr lang="ja-JP" altLang="en-US" sz="4000">
                <a:ea typeface="ＭＳ Ｐゴシック"/>
                <a:cs typeface="Calibri"/>
              </a:rPr>
              <a:t>SW: MicroPython / Thonny</a:t>
            </a:r>
            <a:br>
              <a:rPr lang="ja-JP" altLang="en-US" sz="4000">
                <a:ea typeface="ＭＳ Ｐゴシック"/>
                <a:cs typeface="Calibri"/>
              </a:rPr>
            </a:br>
            <a:r>
              <a:rPr lang="ja-JP" altLang="en-US" sz="4000">
                <a:ea typeface="ＭＳ Ｐゴシック"/>
                <a:cs typeface="Calibri"/>
              </a:rPr>
              <a:t>  Flutter (スマホアプリ)</a:t>
            </a:r>
          </a:p>
        </p:txBody>
      </p:sp>
      <p:pic>
        <p:nvPicPr>
          <p:cNvPr id="47" name="図 46" descr="屋内, テーブル, カップ, ブルー が含まれている画像&#10;&#10;自動的に生成された説明">
            <a:extLst>
              <a:ext uri="{FF2B5EF4-FFF2-40B4-BE49-F238E27FC236}">
                <a16:creationId xmlns:a16="http://schemas.microsoft.com/office/drawing/2014/main" id="{EFE0A863-A62F-F225-2E1A-839836AFAB4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02" t="10798" r="-57" b="18000"/>
          <a:stretch/>
        </p:blipFill>
        <p:spPr>
          <a:xfrm>
            <a:off x="21300738" y="37454311"/>
            <a:ext cx="6631800" cy="4633446"/>
          </a:xfrm>
          <a:prstGeom prst="rect">
            <a:avLst/>
          </a:prstGeom>
        </p:spPr>
      </p:pic>
      <p:sp>
        <p:nvSpPr>
          <p:cNvPr id="46" name="タイトル 1">
            <a:extLst>
              <a:ext uri="{FF2B5EF4-FFF2-40B4-BE49-F238E27FC236}">
                <a16:creationId xmlns:a16="http://schemas.microsoft.com/office/drawing/2014/main" id="{2EB35861-F01E-A5AE-6A2E-956A99E40F1E}"/>
              </a:ext>
            </a:extLst>
          </p:cNvPr>
          <p:cNvSpPr>
            <a:spLocks noGrp="1"/>
          </p:cNvSpPr>
          <p:nvPr/>
        </p:nvSpPr>
        <p:spPr>
          <a:xfrm>
            <a:off x="17405396" y="16278815"/>
            <a:ext cx="4527565" cy="7018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4000">
                <a:solidFill>
                  <a:schemeClr val="tx1"/>
                </a:solidFill>
                <a:ea typeface="ＭＳ Ｐゴシック"/>
              </a:rPr>
              <a:t>動作部品を設計</a:t>
            </a:r>
            <a:endParaRPr lang="ja-JP" altLang="en-US" sz="400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58A18BE-2AA7-2594-B529-A1013F7A21EB}"/>
              </a:ext>
            </a:extLst>
          </p:cNvPr>
          <p:cNvSpPr txBox="1"/>
          <p:nvPr/>
        </p:nvSpPr>
        <p:spPr>
          <a:xfrm>
            <a:off x="21547123" y="34570155"/>
            <a:ext cx="703079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400">
                <a:ea typeface="ＭＳ Ｐゴシック"/>
                <a:cs typeface="Calibri"/>
              </a:rPr>
              <a:t>◀ 玩具本体とBluetoothで</a:t>
            </a:r>
            <a:endParaRPr lang="ja-JP"/>
          </a:p>
          <a:p>
            <a:r>
              <a:rPr lang="ja-JP" altLang="en-US" sz="4400">
                <a:ea typeface="ＭＳ Ｐゴシック"/>
                <a:cs typeface="Calibri"/>
              </a:rPr>
              <a:t>    接続したスマートフォン</a:t>
            </a:r>
            <a:endParaRPr lang="ja-JP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1BCC175-2DD1-461A-DA55-58A47D9606A1}"/>
              </a:ext>
            </a:extLst>
          </p:cNvPr>
          <p:cNvSpPr txBox="1"/>
          <p:nvPr/>
        </p:nvSpPr>
        <p:spPr>
          <a:xfrm>
            <a:off x="22954779" y="8658741"/>
            <a:ext cx="696260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000">
                <a:ea typeface="ＭＳ Ｐゴシック"/>
                <a:cs typeface="Calibri"/>
              </a:rPr>
              <a:t>通信: Bluetooth BLE</a:t>
            </a:r>
          </a:p>
          <a:p>
            <a:r>
              <a:rPr lang="ja-JP" altLang="en-US" sz="4000">
                <a:ea typeface="ＭＳ Ｐゴシック"/>
                <a:cs typeface="Calibri"/>
              </a:rPr>
              <a:t>Device: SG90サーボモータ</a:t>
            </a:r>
          </a:p>
          <a:p>
            <a:r>
              <a:rPr lang="ja-JP" altLang="en-US" sz="4000">
                <a:ea typeface="ＭＳ Ｐゴシック"/>
                <a:cs typeface="Calibri"/>
              </a:rPr>
              <a:t>　LED, LEDテープ, スピーカー</a:t>
            </a:r>
          </a:p>
          <a:p>
            <a:r>
              <a:rPr lang="ja-JP" altLang="en-US" sz="4000">
                <a:ea typeface="ＭＳ Ｐゴシック"/>
                <a:cs typeface="Calibri"/>
              </a:rPr>
              <a:t>　3Dプリンタ製部品</a:t>
            </a:r>
          </a:p>
        </p:txBody>
      </p:sp>
      <p:sp>
        <p:nvSpPr>
          <p:cNvPr id="34" name="タイトル 1">
            <a:extLst>
              <a:ext uri="{FF2B5EF4-FFF2-40B4-BE49-F238E27FC236}">
                <a16:creationId xmlns:a16="http://schemas.microsoft.com/office/drawing/2014/main" id="{BC6F1C38-02DA-330A-7461-155E3A3D371D}"/>
              </a:ext>
            </a:extLst>
          </p:cNvPr>
          <p:cNvSpPr>
            <a:spLocks noGrp="1"/>
          </p:cNvSpPr>
          <p:nvPr/>
        </p:nvSpPr>
        <p:spPr>
          <a:xfrm>
            <a:off x="3691374" y="7209913"/>
            <a:ext cx="10792223" cy="11068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6000" b="1" u="sng">
                <a:solidFill>
                  <a:srgbClr val="00B0F0"/>
                </a:solidFill>
                <a:ea typeface="ＭＳ Ｐゴシック"/>
              </a:rPr>
              <a:t>制作テーマ</a:t>
            </a:r>
            <a:r>
              <a:rPr lang="ja-JP" altLang="en-US" sz="6000" b="1" u="sng">
                <a:solidFill>
                  <a:srgbClr val="00B0F0"/>
                </a:solidFill>
                <a:latin typeface="Calibri"/>
                <a:ea typeface="ＭＳ Ｐゴシック"/>
                <a:cs typeface="Calibri"/>
              </a:rPr>
              <a:t> ： 廃材×IoT×教育</a:t>
            </a:r>
            <a:endParaRPr lang="ja-JP" altLang="en-US" sz="6000" b="1" u="sng">
              <a:solidFill>
                <a:srgbClr val="00B0F0"/>
              </a:solidFill>
              <a:ea typeface="ＭＳ Ｐゴシック"/>
              <a:cs typeface="Calibri"/>
            </a:endParaRPr>
          </a:p>
        </p:txBody>
      </p:sp>
      <p:sp>
        <p:nvSpPr>
          <p:cNvPr id="38" name="タイトル 1">
            <a:extLst>
              <a:ext uri="{FF2B5EF4-FFF2-40B4-BE49-F238E27FC236}">
                <a16:creationId xmlns:a16="http://schemas.microsoft.com/office/drawing/2014/main" id="{3E0A2B50-8B0F-9062-0066-E1483150447D}"/>
              </a:ext>
            </a:extLst>
          </p:cNvPr>
          <p:cNvSpPr>
            <a:spLocks noGrp="1"/>
          </p:cNvSpPr>
          <p:nvPr/>
        </p:nvSpPr>
        <p:spPr>
          <a:xfrm>
            <a:off x="6406227" y="15998118"/>
            <a:ext cx="2907806" cy="6065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6000" b="1" u="sng">
                <a:solidFill>
                  <a:srgbClr val="00B0F0"/>
                </a:solidFill>
                <a:ea typeface="ＭＳ Ｐゴシック"/>
                <a:cs typeface="Calibri"/>
              </a:rPr>
              <a:t>構  想</a:t>
            </a:r>
          </a:p>
        </p:txBody>
      </p:sp>
      <p:sp>
        <p:nvSpPr>
          <p:cNvPr id="48" name="タイトル 1">
            <a:extLst>
              <a:ext uri="{FF2B5EF4-FFF2-40B4-BE49-F238E27FC236}">
                <a16:creationId xmlns:a16="http://schemas.microsoft.com/office/drawing/2014/main" id="{D41ED56F-23C1-7583-1E92-69D1CA86D404}"/>
              </a:ext>
            </a:extLst>
          </p:cNvPr>
          <p:cNvSpPr>
            <a:spLocks noGrp="1"/>
          </p:cNvSpPr>
          <p:nvPr/>
        </p:nvSpPr>
        <p:spPr>
          <a:xfrm>
            <a:off x="4403949" y="29501941"/>
            <a:ext cx="6861924" cy="1130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6000" b="1" u="sng">
                <a:solidFill>
                  <a:srgbClr val="00B0F0"/>
                </a:solidFill>
                <a:ea typeface="ＭＳ Ｐゴシック"/>
                <a:cs typeface="Calibri"/>
              </a:rPr>
              <a:t>廃材利用について</a:t>
            </a:r>
          </a:p>
        </p:txBody>
      </p:sp>
      <p:sp>
        <p:nvSpPr>
          <p:cNvPr id="49" name="タイトル 1">
            <a:extLst>
              <a:ext uri="{FF2B5EF4-FFF2-40B4-BE49-F238E27FC236}">
                <a16:creationId xmlns:a16="http://schemas.microsoft.com/office/drawing/2014/main" id="{BD220699-DBA1-2E8C-C39C-6274F8781EF8}"/>
              </a:ext>
            </a:extLst>
          </p:cNvPr>
          <p:cNvSpPr>
            <a:spLocks noGrp="1"/>
          </p:cNvSpPr>
          <p:nvPr/>
        </p:nvSpPr>
        <p:spPr>
          <a:xfrm>
            <a:off x="20024729" y="7209979"/>
            <a:ext cx="5504183" cy="1178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6000" b="1" u="sng">
                <a:solidFill>
                  <a:srgbClr val="00B0F0"/>
                </a:solidFill>
                <a:ea typeface="ＭＳ Ｐゴシック"/>
                <a:cs typeface="Calibri"/>
              </a:rPr>
              <a:t>プロトタイプ</a:t>
            </a: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E719C0A7-4F26-1582-86AD-A8CE28586EA3}"/>
              </a:ext>
            </a:extLst>
          </p:cNvPr>
          <p:cNvSpPr>
            <a:spLocks noGrp="1"/>
          </p:cNvSpPr>
          <p:nvPr/>
        </p:nvSpPr>
        <p:spPr>
          <a:xfrm>
            <a:off x="21213850" y="18183398"/>
            <a:ext cx="2907806" cy="6065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6000" b="1" u="sng">
                <a:solidFill>
                  <a:srgbClr val="00B0F0"/>
                </a:solidFill>
                <a:ea typeface="ＭＳ Ｐゴシック"/>
                <a:cs typeface="Calibri"/>
              </a:rPr>
              <a:t>完成品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C1778E7-23E4-2023-1442-F8BE2EE5CA53}"/>
              </a:ext>
            </a:extLst>
          </p:cNvPr>
          <p:cNvSpPr txBox="1"/>
          <p:nvPr/>
        </p:nvSpPr>
        <p:spPr>
          <a:xfrm>
            <a:off x="2376931" y="31004615"/>
            <a:ext cx="1205997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4000">
                <a:latin typeface="MS PGothic"/>
                <a:ea typeface="Meiryo UI"/>
                <a:cs typeface="Calibri"/>
              </a:rPr>
              <a:t>SDG</a:t>
            </a:r>
            <a:r>
              <a:rPr lang="ja-JP" sz="4000">
                <a:latin typeface="MS PGothic"/>
                <a:ea typeface="MS PGothic"/>
                <a:cs typeface="Calibri"/>
              </a:rPr>
              <a:t>ｓの目標</a:t>
            </a:r>
            <a:r>
              <a:rPr lang="en-US" altLang="ja-JP" sz="4000">
                <a:latin typeface="MS PGothic"/>
                <a:ea typeface="Meiryo UI"/>
                <a:cs typeface="Calibri"/>
              </a:rPr>
              <a:t>12</a:t>
            </a:r>
            <a:r>
              <a:rPr lang="ja-JP" sz="4000">
                <a:latin typeface="MS PGothic"/>
                <a:ea typeface="MS PGothic"/>
                <a:cs typeface="Calibri"/>
              </a:rPr>
              <a:t>「つくる責任、つかう責任」に該当し，</a:t>
            </a:r>
            <a:endParaRPr lang="en-US" altLang="ja-JP" sz="4000">
              <a:latin typeface="MS PGothic"/>
              <a:ea typeface="Meiryo UI"/>
              <a:cs typeface="Calibri"/>
            </a:endParaRPr>
          </a:p>
          <a:p>
            <a:pPr algn="l"/>
            <a:r>
              <a:rPr lang="ja-JP" sz="4000">
                <a:latin typeface="MS PGothic"/>
                <a:ea typeface="MS PGothic"/>
                <a:cs typeface="Calibri"/>
              </a:rPr>
              <a:t>環境保護にも配慮した製品</a:t>
            </a:r>
            <a:r>
              <a:rPr lang="ja-JP" altLang="en-US" sz="4000">
                <a:latin typeface="MS PGothic"/>
                <a:ea typeface="MS PGothic"/>
                <a:cs typeface="Calibri"/>
              </a:rPr>
              <a:t>とする</a:t>
            </a:r>
            <a:r>
              <a:rPr lang="ja-JP" sz="4000">
                <a:latin typeface="MS PGothic"/>
                <a:ea typeface="MS PGothic"/>
                <a:cs typeface="Calibri"/>
              </a:rPr>
              <a:t>。</a:t>
            </a:r>
            <a:endParaRPr lang="en-US">
              <a:latin typeface="MS PGothic"/>
              <a:ea typeface="MS PGothic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F299B2A-3A02-16D5-A034-B2F5215AF2DF}"/>
              </a:ext>
            </a:extLst>
          </p:cNvPr>
          <p:cNvSpPr txBox="1"/>
          <p:nvPr/>
        </p:nvSpPr>
        <p:spPr>
          <a:xfrm>
            <a:off x="1025150" y="37530279"/>
            <a:ext cx="648610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000">
                <a:latin typeface="MS PGothic"/>
                <a:ea typeface="MS PGothic"/>
                <a:cs typeface="Calibri"/>
              </a:rPr>
              <a:t>本来は、本体部分を廃材を使って制作したかったが、</a:t>
            </a:r>
          </a:p>
          <a:p>
            <a:r>
              <a:rPr lang="ja-JP" altLang="en-US" sz="4000">
                <a:latin typeface="MS PGothic"/>
                <a:ea typeface="MS PGothic"/>
                <a:cs typeface="Calibri"/>
              </a:rPr>
              <a:t>加工の容易性を優先し、</a:t>
            </a:r>
          </a:p>
          <a:p>
            <a:r>
              <a:rPr lang="ja-JP" altLang="en-US" sz="4000">
                <a:latin typeface="MS PGothic"/>
                <a:ea typeface="MS PGothic"/>
                <a:cs typeface="Calibri"/>
              </a:rPr>
              <a:t>今回のプロトタイプは市販の</a:t>
            </a:r>
          </a:p>
          <a:p>
            <a:r>
              <a:rPr lang="ja-JP" altLang="en-US" sz="4000">
                <a:latin typeface="MS PGothic"/>
                <a:ea typeface="MS PGothic"/>
                <a:cs typeface="Calibri"/>
              </a:rPr>
              <a:t>金属かごとアルミワイヤーを使用した。</a:t>
            </a:r>
            <a:endParaRPr lang="en-US" altLang="ja-JP" sz="2400">
              <a:latin typeface="Calibri"/>
              <a:ea typeface="Meiryo UI"/>
              <a:cs typeface="Calibri"/>
            </a:endParaRPr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35D35267-6847-B778-DDE2-02770BCA1827}"/>
              </a:ext>
            </a:extLst>
          </p:cNvPr>
          <p:cNvSpPr/>
          <p:nvPr/>
        </p:nvSpPr>
        <p:spPr>
          <a:xfrm>
            <a:off x="3974506" y="18171046"/>
            <a:ext cx="7469203" cy="11527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400" b="1">
                <a:solidFill>
                  <a:srgbClr val="FF0000"/>
                </a:solidFill>
                <a:ea typeface="ＭＳ Ｐゴシック"/>
                <a:cs typeface="Calibri"/>
              </a:rPr>
              <a:t>光る・動く・音が出る</a:t>
            </a:r>
          </a:p>
        </p:txBody>
      </p:sp>
      <p:sp>
        <p:nvSpPr>
          <p:cNvPr id="55" name="コンテンツ プレースホルダー 2">
            <a:extLst>
              <a:ext uri="{FF2B5EF4-FFF2-40B4-BE49-F238E27FC236}">
                <a16:creationId xmlns:a16="http://schemas.microsoft.com/office/drawing/2014/main" id="{0B24655B-D38B-3ED8-0B5D-B84CAF854C80}"/>
              </a:ext>
            </a:extLst>
          </p:cNvPr>
          <p:cNvSpPr>
            <a:spLocks noGrp="1"/>
          </p:cNvSpPr>
          <p:nvPr/>
        </p:nvSpPr>
        <p:spPr>
          <a:xfrm>
            <a:off x="945944" y="21390239"/>
            <a:ext cx="10169146" cy="12552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sz="4000">
                <a:ea typeface="ＭＳ Ｐゴシック"/>
                <a:cs typeface="Calibri"/>
              </a:rPr>
              <a:t>スマホから演奏  &amp;  自動演奏</a:t>
            </a:r>
            <a:endParaRPr lang="ja-JP"/>
          </a:p>
        </p:txBody>
      </p:sp>
      <p:sp>
        <p:nvSpPr>
          <p:cNvPr id="58" name="コンテンツ プレースホルダー 2">
            <a:extLst>
              <a:ext uri="{FF2B5EF4-FFF2-40B4-BE49-F238E27FC236}">
                <a16:creationId xmlns:a16="http://schemas.microsoft.com/office/drawing/2014/main" id="{532BD2AB-949F-0C07-618F-AD43AA774211}"/>
              </a:ext>
            </a:extLst>
          </p:cNvPr>
          <p:cNvSpPr>
            <a:spLocks noGrp="1"/>
          </p:cNvSpPr>
          <p:nvPr/>
        </p:nvSpPr>
        <p:spPr>
          <a:xfrm>
            <a:off x="1302513" y="19651649"/>
            <a:ext cx="13099000" cy="15411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4000">
                <a:ea typeface="ＭＳ Ｐゴシック"/>
                <a:cs typeface="Calibri"/>
              </a:rPr>
              <a:t>幼い時期に楽しんだ体験は印象に残りやすい。</a:t>
            </a:r>
            <a:endParaRPr lang="ja-JP">
              <a:cs typeface="Calibri"/>
            </a:endParaRPr>
          </a:p>
          <a:p>
            <a:pPr marL="0" indent="0" algn="ctr">
              <a:buNone/>
            </a:pPr>
            <a:r>
              <a:rPr lang="ja-JP" altLang="en-US" sz="4000" b="1">
                <a:solidFill>
                  <a:srgbClr val="FF0000"/>
                </a:solidFill>
                <a:ea typeface="ＭＳ Ｐゴシック"/>
                <a:cs typeface="Calibri"/>
              </a:rPr>
              <a:t>「楽しい！」</a:t>
            </a:r>
            <a:r>
              <a:rPr lang="ja-JP" altLang="en-US" sz="4000">
                <a:ea typeface="ＭＳ Ｐゴシック"/>
                <a:cs typeface="Calibri"/>
              </a:rPr>
              <a:t>から</a:t>
            </a:r>
            <a:r>
              <a:rPr lang="ja-JP" altLang="en-US" sz="4000" b="1">
                <a:solidFill>
                  <a:srgbClr val="FF0000"/>
                </a:solidFill>
                <a:ea typeface="ＭＳ Ｐゴシック"/>
                <a:cs typeface="Calibri"/>
              </a:rPr>
              <a:t>「どうなってるの？」</a:t>
            </a:r>
            <a:r>
              <a:rPr lang="ja-JP" altLang="en-US" sz="4000">
                <a:ea typeface="ＭＳ Ｐゴシック"/>
                <a:cs typeface="Calibri"/>
              </a:rPr>
              <a:t>好奇心に変化</a:t>
            </a: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293E19BE-282C-D1B0-304A-B63810BCF913}"/>
              </a:ext>
            </a:extLst>
          </p:cNvPr>
          <p:cNvGrpSpPr/>
          <p:nvPr/>
        </p:nvGrpSpPr>
        <p:grpSpPr>
          <a:xfrm>
            <a:off x="2669479" y="22280372"/>
            <a:ext cx="10024859" cy="3761573"/>
            <a:chOff x="2717118" y="23328324"/>
            <a:chExt cx="9500821" cy="3380391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0715A60B-42D2-4C36-F682-DF6C7E991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000" b="80400" l="7400" r="95000">
                          <a14:foregroundMark x1="31200" y1="60200" x2="47400" y2="43800"/>
                          <a14:foregroundMark x1="47400" y1="43800" x2="62400" y2="59200"/>
                          <a14:foregroundMark x1="62400" y1="59200" x2="40000" y2="68000"/>
                          <a14:foregroundMark x1="40000" y1="68000" x2="36000" y2="68000"/>
                          <a14:foregroundMark x1="49400" y1="64800" x2="21600" y2="41600"/>
                          <a14:foregroundMark x1="21600" y1="41600" x2="69400" y2="39800"/>
                          <a14:foregroundMark x1="69400" y1="39800" x2="74400" y2="60600"/>
                          <a14:foregroundMark x1="74400" y1="60600" x2="56600" y2="65600"/>
                          <a14:foregroundMark x1="56600" y1="65600" x2="55000" y2="64800"/>
                          <a14:foregroundMark x1="47000" y1="69600" x2="22000" y2="64600"/>
                          <a14:foregroundMark x1="22000" y1="64600" x2="7400" y2="43800"/>
                          <a14:foregroundMark x1="7400" y1="43800" x2="43000" y2="34000"/>
                          <a14:foregroundMark x1="43000" y1="34000" x2="65200" y2="63400"/>
                          <a14:foregroundMark x1="65200" y1="63400" x2="42000" y2="67200"/>
                          <a14:foregroundMark x1="42000" y1="67200" x2="38400" y2="66400"/>
                          <a14:foregroundMark x1="81400" y1="67200" x2="78400" y2="39600"/>
                          <a14:foregroundMark x1="78400" y1="39600" x2="89400" y2="61600"/>
                          <a14:foregroundMark x1="89400" y1="61600" x2="75000" y2="78600"/>
                          <a14:foregroundMark x1="75000" y1="78600" x2="71000" y2="76600"/>
                          <a14:foregroundMark x1="61400" y1="80400" x2="46400" y2="73600"/>
                          <a14:foregroundMark x1="46400" y1="73600" x2="19600" y2="50600"/>
                          <a14:foregroundMark x1="19600" y1="50600" x2="17600" y2="26400"/>
                          <a14:foregroundMark x1="17600" y1="26400" x2="44600" y2="32000"/>
                          <a14:foregroundMark x1="44600" y1="32000" x2="44600" y2="49600"/>
                          <a14:foregroundMark x1="44600" y1="49600" x2="19200" y2="61000"/>
                          <a14:foregroundMark x1="19200" y1="61000" x2="19200" y2="61800"/>
                          <a14:foregroundMark x1="75800" y1="53200" x2="51800" y2="43400"/>
                          <a14:foregroundMark x1="51800" y1="43400" x2="75600" y2="39400"/>
                          <a14:foregroundMark x1="75600" y1="39400" x2="71800" y2="55600"/>
                          <a14:foregroundMark x1="71800" y1="55600" x2="68600" y2="54000"/>
                          <a14:foregroundMark x1="69400" y1="40800" x2="60600" y2="54800"/>
                          <a14:foregroundMark x1="78200" y1="45400" x2="59000" y2="43400"/>
                          <a14:foregroundMark x1="59000" y1="43400" x2="83600" y2="42600"/>
                          <a14:foregroundMark x1="83600" y1="42600" x2="72000" y2="56600"/>
                          <a14:foregroundMark x1="72000" y1="56600" x2="58200" y2="59400"/>
                          <a14:foregroundMark x1="81400" y1="45400" x2="53000" y2="45200"/>
                          <a14:foregroundMark x1="53000" y1="45200" x2="41200" y2="29800"/>
                          <a14:foregroundMark x1="41200" y1="29800" x2="77400" y2="42600"/>
                          <a14:foregroundMark x1="77400" y1="42600" x2="61400" y2="51600"/>
                          <a14:foregroundMark x1="83800" y1="44600" x2="81400" y2="46200"/>
                          <a14:foregroundMark x1="75000" y1="47800" x2="39400" y2="40000"/>
                          <a14:foregroundMark x1="39400" y1="40000" x2="55000" y2="27000"/>
                          <a14:foregroundMark x1="55000" y1="27000" x2="91800" y2="42200"/>
                          <a14:foregroundMark x1="91800" y1="42200" x2="79000" y2="55000"/>
                          <a14:foregroundMark x1="79000" y1="55000" x2="66200" y2="57200"/>
                          <a14:foregroundMark x1="87000" y1="47800" x2="87200" y2="31200"/>
                          <a14:foregroundMark x1="87200" y1="31200" x2="95000" y2="52400"/>
                          <a14:foregroundMark x1="95000" y1="52400" x2="94200" y2="53200"/>
                          <a14:foregroundMark x1="20800" y1="50800" x2="13400" y2="32600"/>
                          <a14:foregroundMark x1="13400" y1="32600" x2="15400" y2="52000"/>
                          <a14:foregroundMark x1="15400" y1="52000" x2="8000" y2="53200"/>
                          <a14:foregroundMark x1="12000" y1="45400" x2="12600" y2="29000"/>
                          <a14:foregroundMark x1="12600" y1="29000" x2="11200" y2="47000"/>
                          <a14:foregroundMark x1="12800" y1="47800" x2="8600" y2="32400"/>
                          <a14:foregroundMark x1="8600" y1="32400" x2="21800" y2="43400"/>
                          <a14:foregroundMark x1="21800" y1="43400" x2="10400" y2="48600"/>
                        </a14:backgroundRemoval>
                      </a14:imgEffect>
                    </a14:imgLayer>
                  </a14:imgProps>
                </a:ext>
              </a:extLst>
            </a:blip>
            <a:srcRect t="20048" b="18512"/>
            <a:stretch/>
          </p:blipFill>
          <p:spPr>
            <a:xfrm>
              <a:off x="7443518" y="23523037"/>
              <a:ext cx="4774421" cy="3185678"/>
            </a:xfrm>
            <a:prstGeom prst="rect">
              <a:avLst/>
            </a:prstGeom>
          </p:spPr>
        </p:pic>
        <p:cxnSp>
          <p:nvCxnSpPr>
            <p:cNvPr id="26" name="コネクタ: 曲線 25">
              <a:extLst>
                <a:ext uri="{FF2B5EF4-FFF2-40B4-BE49-F238E27FC236}">
                  <a16:creationId xmlns:a16="http://schemas.microsoft.com/office/drawing/2014/main" id="{2B049272-E017-AF03-1780-1584A7A00F06}"/>
                </a:ext>
              </a:extLst>
            </p:cNvPr>
            <p:cNvCxnSpPr>
              <a:cxnSpLocks/>
            </p:cNvCxnSpPr>
            <p:nvPr/>
          </p:nvCxnSpPr>
          <p:spPr>
            <a:xfrm>
              <a:off x="5500945" y="24445172"/>
              <a:ext cx="2038168" cy="3455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テキスト ボックス 13">
              <a:extLst>
                <a:ext uri="{FF2B5EF4-FFF2-40B4-BE49-F238E27FC236}">
                  <a16:creationId xmlns:a16="http://schemas.microsoft.com/office/drawing/2014/main" id="{6E1D5201-AAE7-EA87-622B-58486C79CB0F}"/>
                </a:ext>
              </a:extLst>
            </p:cNvPr>
            <p:cNvSpPr txBox="1"/>
            <p:nvPr/>
          </p:nvSpPr>
          <p:spPr>
            <a:xfrm>
              <a:off x="5460370" y="25134732"/>
              <a:ext cx="2287281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3600" err="1">
                  <a:ea typeface="ＭＳ Ｐゴシック"/>
                </a:rPr>
                <a:t>遠隔操作</a:t>
              </a:r>
              <a:endParaRPr lang="en-US" altLang="ja-JP" sz="3600" err="1">
                <a:ea typeface="ＭＳ Ｐゴシック"/>
                <a:cs typeface="Calibri"/>
              </a:endParaRPr>
            </a:p>
          </p:txBody>
        </p:sp>
        <p:pic>
          <p:nvPicPr>
            <p:cNvPr id="60" name="図 59" descr="Raspberry Pi Pico W">
              <a:extLst>
                <a:ext uri="{FF2B5EF4-FFF2-40B4-BE49-F238E27FC236}">
                  <a16:creationId xmlns:a16="http://schemas.microsoft.com/office/drawing/2014/main" id="{584B1053-2021-E99B-E545-33853CF46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t="8967" b="13151"/>
            <a:stretch/>
          </p:blipFill>
          <p:spPr>
            <a:xfrm>
              <a:off x="8358110" y="23328324"/>
              <a:ext cx="2743200" cy="2136466"/>
            </a:xfrm>
            <a:prstGeom prst="rect">
              <a:avLst/>
            </a:prstGeom>
          </p:spPr>
        </p:pic>
        <p:pic>
          <p:nvPicPr>
            <p:cNvPr id="61" name="図 60" descr="How to Make a Piano App in Flutter | Better Programming">
              <a:extLst>
                <a:ext uri="{FF2B5EF4-FFF2-40B4-BE49-F238E27FC236}">
                  <a16:creationId xmlns:a16="http://schemas.microsoft.com/office/drawing/2014/main" id="{623B52FD-2C5E-FFC3-6F0B-FFE5BA22F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17118" y="24014156"/>
              <a:ext cx="2743199" cy="1451936"/>
            </a:xfrm>
            <a:prstGeom prst="rect">
              <a:avLst/>
            </a:prstGeom>
          </p:spPr>
        </p:pic>
      </p:grpSp>
      <p:sp>
        <p:nvSpPr>
          <p:cNvPr id="64" name="タイトル 1">
            <a:extLst>
              <a:ext uri="{FF2B5EF4-FFF2-40B4-BE49-F238E27FC236}">
                <a16:creationId xmlns:a16="http://schemas.microsoft.com/office/drawing/2014/main" id="{15D8F0F9-D8E2-167D-83AD-258713071BF3}"/>
              </a:ext>
            </a:extLst>
          </p:cNvPr>
          <p:cNvSpPr>
            <a:spLocks noGrp="1"/>
          </p:cNvSpPr>
          <p:nvPr/>
        </p:nvSpPr>
        <p:spPr>
          <a:xfrm>
            <a:off x="3461604" y="25787437"/>
            <a:ext cx="7649043" cy="6541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4800" b="1">
                <a:solidFill>
                  <a:schemeClr val="tx1"/>
                </a:solidFill>
                <a:ea typeface="ＭＳ Ｐゴシック"/>
                <a:cs typeface="Calibri"/>
              </a:rPr>
              <a:t>INPUT                        OUTPUT</a:t>
            </a:r>
          </a:p>
        </p:txBody>
      </p:sp>
      <p:sp>
        <p:nvSpPr>
          <p:cNvPr id="66" name="タイトル 1">
            <a:extLst>
              <a:ext uri="{FF2B5EF4-FFF2-40B4-BE49-F238E27FC236}">
                <a16:creationId xmlns:a16="http://schemas.microsoft.com/office/drawing/2014/main" id="{33652A6B-99BC-8249-2697-9512B570735D}"/>
              </a:ext>
            </a:extLst>
          </p:cNvPr>
          <p:cNvSpPr>
            <a:spLocks noGrp="1"/>
          </p:cNvSpPr>
          <p:nvPr/>
        </p:nvSpPr>
        <p:spPr>
          <a:xfrm>
            <a:off x="3247320" y="27002092"/>
            <a:ext cx="8435103" cy="797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4000">
                <a:solidFill>
                  <a:schemeClr val="tx1"/>
                </a:solidFill>
                <a:ea typeface="ＭＳ Ｐゴシック"/>
                <a:cs typeface="Calibri"/>
              </a:rPr>
              <a:t>入力と出力の因果関係を自然に理解</a:t>
            </a:r>
          </a:p>
        </p:txBody>
      </p:sp>
      <p:sp>
        <p:nvSpPr>
          <p:cNvPr id="68" name="タイトル 1">
            <a:extLst>
              <a:ext uri="{FF2B5EF4-FFF2-40B4-BE49-F238E27FC236}">
                <a16:creationId xmlns:a16="http://schemas.microsoft.com/office/drawing/2014/main" id="{07E0BFE7-D663-E22C-9078-313F155D24EB}"/>
              </a:ext>
            </a:extLst>
          </p:cNvPr>
          <p:cNvSpPr>
            <a:spLocks noGrp="1"/>
          </p:cNvSpPr>
          <p:nvPr/>
        </p:nvSpPr>
        <p:spPr>
          <a:xfrm>
            <a:off x="16251745" y="38743526"/>
            <a:ext cx="4964286" cy="2059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ja-JP" altLang="en-US" sz="4000">
                <a:solidFill>
                  <a:schemeClr val="tx1"/>
                </a:solidFill>
                <a:ea typeface="ＭＳ Ｐゴシック"/>
              </a:rPr>
              <a:t>イルミネーションで</a:t>
            </a:r>
          </a:p>
          <a:p>
            <a:pPr algn="ctr">
              <a:lnSpc>
                <a:spcPct val="90000"/>
              </a:lnSpc>
            </a:pPr>
            <a:r>
              <a:rPr lang="ja-JP" altLang="en-US" sz="4000">
                <a:solidFill>
                  <a:schemeClr val="tx1"/>
                </a:solidFill>
                <a:ea typeface="ＭＳ Ｐゴシック"/>
              </a:rPr>
              <a:t>楽しく</a:t>
            </a:r>
            <a:endParaRPr lang="ja-JP" altLang="en-US" sz="4000">
              <a:solidFill>
                <a:schemeClr val="tx1"/>
              </a:solidFill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631232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Office PowerPoint</Application>
  <PresentationFormat>ユーザー設定</PresentationFormat>
  <Paragraphs>44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ＭＳ Ｐゴシック</vt:lpstr>
      <vt:lpstr>ＭＳ Ｐゴシック</vt:lpstr>
      <vt:lpstr>メイリオ</vt:lpstr>
      <vt:lpstr>Arial</vt:lpstr>
      <vt:lpstr>Calibri</vt:lpstr>
      <vt:lpstr>ホワイト</vt:lpstr>
      <vt:lpstr>PowerPoint プレゼンテーション</vt:lpstr>
    </vt:vector>
  </TitlesOfParts>
  <Company>大阪工業大学工学部空間デザイン学科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環境デザイン 研究室</dc:creator>
  <cp:lastModifiedBy>藤岡　友晟</cp:lastModifiedBy>
  <cp:revision>32</cp:revision>
  <dcterms:created xsi:type="dcterms:W3CDTF">2017-09-25T23:46:27Z</dcterms:created>
  <dcterms:modified xsi:type="dcterms:W3CDTF">2024-10-15T08:39:41Z</dcterms:modified>
</cp:coreProperties>
</file>